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8" r:id="rId6"/>
    <p:sldId id="259" r:id="rId7"/>
    <p:sldId id="260" r:id="rId8"/>
    <p:sldId id="269" r:id="rId9"/>
    <p:sldId id="270" r:id="rId10"/>
    <p:sldId id="268" r:id="rId11"/>
    <p:sldId id="271" r:id="rId12"/>
    <p:sldId id="273" r:id="rId13"/>
    <p:sldId id="272" r:id="rId14"/>
    <p:sldId id="274" r:id="rId15"/>
    <p:sldId id="275" r:id="rId16"/>
    <p:sldId id="261" r:id="rId17"/>
    <p:sldId id="277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4" r:id="rId27"/>
    <p:sldId id="286" r:id="rId28"/>
    <p:sldId id="287" r:id="rId29"/>
    <p:sldId id="288" r:id="rId30"/>
    <p:sldId id="289" r:id="rId31"/>
    <p:sldId id="291" r:id="rId32"/>
    <p:sldId id="292" r:id="rId33"/>
    <p:sldId id="293" r:id="rId34"/>
    <p:sldId id="294" r:id="rId35"/>
    <p:sldId id="262" r:id="rId36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4" autoAdjust="0"/>
    <p:restoredTop sz="94492" autoAdjust="0"/>
  </p:normalViewPr>
  <p:slideViewPr>
    <p:cSldViewPr>
      <p:cViewPr varScale="1">
        <p:scale>
          <a:sx n="112" d="100"/>
          <a:sy n="112" d="100"/>
        </p:scale>
        <p:origin x="114" y="15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1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7666EC-0835-4111-9243-D5E81A74652A}" type="datetime1">
              <a:rPr lang="ru-RU" smtClean="0"/>
              <a:t>26.10.2021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E322BB-75AD-4A1E-9661-2724167329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3F3868-3638-4C23-AB1F-2FA7659B998E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45B7DE-1198-4F2F-B574-CA8CAE34164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74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1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69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937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94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955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3087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743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355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0569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9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177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5285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980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0511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2327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891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283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3946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2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6647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007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15240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4912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4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6429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075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2460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11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777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33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945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квадраты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0" name="Прямоугольник со скругленными углами на одной стороне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CB52E3-228D-4400-918B-EC1CC60E6928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BC8159-1FD8-42FC-970F-EA437E21EB75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квадраты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0" name="Прямоугольник со скругленными углами на одной стороне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grpSp>
        <p:nvGrpSpPr>
          <p:cNvPr id="15" name="нижний рисунок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Полилиния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7" name="Прямоугольник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</p:grp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164B92-40DF-447C-9EB2-E8F093ADEBD4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4A702C-8E64-40BD-8A51-C06C22C2F23A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квадраты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0" name="Прямоугольник со скругленными углами на одной стороне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grpSp>
        <p:nvGrpSpPr>
          <p:cNvPr id="19" name="нижний рисунок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Полилиния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1" name="Прямоугольник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rtlCol="0" anchor="b">
            <a:normAutofit/>
          </a:bodyPr>
          <a:lstStyle>
            <a:lvl1pPr algn="l">
              <a:defRPr sz="6000" b="0" cap="none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rtlCol="0"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F899AA-DA4D-46BA-9834-BCB927DD4C15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A69E2C-A65E-42E3-A90C-E200494A08C5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93C54A-9946-4A4B-A4C3-BDBD43A2E79F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3C5E81-34F8-40EA-A39B-866E39767BAA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нижний рисунок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Полилиния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0" name="Прямоугольник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Добавить нижний колонтитул</a:t>
            </a:r>
          </a:p>
        </p:txBody>
      </p:sp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0AD6E4-82E2-48A6-B086-3DF3B0E1BE75}" type="datetime1">
              <a:rPr lang="ru-RU" smtClean="0"/>
              <a:t>26.10.2021</a:t>
            </a:fld>
            <a:endParaRPr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50A44-09C1-4A7E-9472-5C98206358FA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D49401-5020-4FE0-B4E2-643A8C022F9F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нижний рисунок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Полилиния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8" name="Прямоугольник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</p:grpSp>
      <p:grpSp>
        <p:nvGrpSpPr>
          <p:cNvPr id="7" name="квадраты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0" name="Прямоугольник со скругленными углами на одной стороне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30A586CD-6E88-434E-9F01-516BCC1F6524}" type="datetime1">
              <a:rPr lang="ru-RU" noProof="0" smtClean="0"/>
              <a:t>26.10.2021</a:t>
            </a:fld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34C99D79-8A4B-4031-B1E0-AF26F8EDF2B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sz="5000" dirty="0"/>
              <a:t>Анализ и моделирование продаж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3853" y="2089594"/>
            <a:ext cx="10297144" cy="119539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Анализ продаж компании из сферы общественного питания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F430FE-0D29-401C-ABD2-56F56B77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4904"/>
            <a:ext cx="12188824" cy="43232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04FD89-E748-422F-B9E7-C9CCE90F3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97" y="2910403"/>
            <a:ext cx="8856984" cy="36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Группировка по времени суток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C9D5AB-DF5B-4EFD-B0CA-30EF488D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42" y="2636912"/>
            <a:ext cx="5980688" cy="3343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5AD1A5-1452-4B89-829F-548282B7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78" y="2589286"/>
            <a:ext cx="5927034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Группировка по Среднему чеку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7FAE1D-8811-470B-A86A-FC9A3320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8" y="2447899"/>
            <a:ext cx="6061363" cy="3429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743FAA-4161-4103-9827-CF64DABA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495524"/>
            <a:ext cx="6247259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8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Группировка по Среднему чеку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7FAE1D-8811-470B-A86A-FC9A3320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8" y="2447899"/>
            <a:ext cx="6061363" cy="3429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743FAA-4161-4103-9827-CF64DABA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495524"/>
            <a:ext cx="6247259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Распределение чеков по категориям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F2A3E2-F6ED-46DB-BE14-1DCEE25C4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70" y="1809800"/>
            <a:ext cx="7540526" cy="1712766"/>
          </a:xfrm>
          <a:prstGeom prst="rect">
            <a:avLst/>
          </a:prstGeom>
        </p:spPr>
      </p:pic>
      <p:sp>
        <p:nvSpPr>
          <p:cNvPr id="5" name="Текст 10">
            <a:extLst>
              <a:ext uri="{FF2B5EF4-FFF2-40B4-BE49-F238E27FC236}">
                <a16:creationId xmlns:a16="http://schemas.microsoft.com/office/drawing/2014/main" id="{ABFDFBD4-0475-4662-900A-80285E067226}"/>
              </a:ext>
            </a:extLst>
          </p:cNvPr>
          <p:cNvSpPr txBox="1">
            <a:spLocks/>
          </p:cNvSpPr>
          <p:nvPr/>
        </p:nvSpPr>
        <p:spPr>
          <a:xfrm>
            <a:off x="111824" y="2066190"/>
            <a:ext cx="4875530" cy="816429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Ресторан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E4662C-C0B1-4211-BE3C-3E211525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170" y="3861048"/>
            <a:ext cx="7704856" cy="1518957"/>
          </a:xfrm>
          <a:prstGeom prst="rect">
            <a:avLst/>
          </a:prstGeom>
        </p:spPr>
      </p:pic>
      <p:sp>
        <p:nvSpPr>
          <p:cNvPr id="7" name="Текст 12">
            <a:extLst>
              <a:ext uri="{FF2B5EF4-FFF2-40B4-BE49-F238E27FC236}">
                <a16:creationId xmlns:a16="http://schemas.microsoft.com/office/drawing/2014/main" id="{957A4D53-6518-445A-A393-C2B376F9F0E6}"/>
              </a:ext>
            </a:extLst>
          </p:cNvPr>
          <p:cNvSpPr txBox="1">
            <a:spLocks/>
          </p:cNvSpPr>
          <p:nvPr/>
        </p:nvSpPr>
        <p:spPr>
          <a:xfrm>
            <a:off x="131246" y="4077072"/>
            <a:ext cx="4875530" cy="816429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Доставка</a:t>
            </a:r>
          </a:p>
        </p:txBody>
      </p:sp>
    </p:spTree>
    <p:extLst>
      <p:ext uri="{BB962C8B-B14F-4D97-AF65-F5344CB8AC3E}">
        <p14:creationId xmlns:p14="http://schemas.microsoft.com/office/powerpoint/2010/main" val="283383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Распределение чеков по категориям</a:t>
            </a: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57A4D53-6518-445A-A393-C2B376F9F0E6}"/>
              </a:ext>
            </a:extLst>
          </p:cNvPr>
          <p:cNvSpPr txBox="1">
            <a:spLocks/>
          </p:cNvSpPr>
          <p:nvPr/>
        </p:nvSpPr>
        <p:spPr>
          <a:xfrm>
            <a:off x="189756" y="1700808"/>
            <a:ext cx="4875530" cy="816429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Ресторан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7828B6-578A-4EC7-A7A5-B767C3E65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" y="2204864"/>
            <a:ext cx="5798515" cy="28822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D4065E-9BBE-40CD-AD1C-14CDAE430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96" y="3609020"/>
            <a:ext cx="6021710" cy="30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Распределение чеков по категориям</a:t>
            </a: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ABFDFBD4-0475-4662-900A-80285E067226}"/>
              </a:ext>
            </a:extLst>
          </p:cNvPr>
          <p:cNvSpPr txBox="1">
            <a:spLocks/>
          </p:cNvSpPr>
          <p:nvPr/>
        </p:nvSpPr>
        <p:spPr>
          <a:xfrm>
            <a:off x="189756" y="1556792"/>
            <a:ext cx="4875530" cy="816429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Доставка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2FAAE3-5641-4EFF-897C-46744A789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8" y="2228951"/>
            <a:ext cx="6346381" cy="24961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DAF9DC-8E87-4F3E-9887-4C054093E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451" y="3952790"/>
            <a:ext cx="5529895" cy="28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Анализ маржинальности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25AD16-0AFC-49BE-A46E-F6A4BA341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" y="2204864"/>
            <a:ext cx="6286500" cy="3467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948111-7A3A-4597-930C-ED046B9CC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14" y="2340429"/>
            <a:ext cx="60483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Анализ маржинальности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63D8FF-DD05-4289-909F-57C882328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42" y="2359657"/>
            <a:ext cx="6009263" cy="33909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5E5F21-339E-4298-9024-304E0367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60" y="2276872"/>
            <a:ext cx="595335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Анализ маржинальности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71419F-2B73-4CF1-AB36-66BAA73B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2379499"/>
            <a:ext cx="5738895" cy="37082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FBAC49-468E-4478-AFAF-45E6079F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60" y="2416629"/>
            <a:ext cx="5310725" cy="38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8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Анализ маржинальности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3B6F42-9DC7-4BA9-9AF9-8F90C1FC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72" y="2340429"/>
            <a:ext cx="5976664" cy="3876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C72D51-014C-43E6-8F33-0513602F1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02" y="2439903"/>
            <a:ext cx="5756786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000" dirty="0"/>
              <a:t>Цели и задачи проекта: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2500" dirty="0"/>
              <a:t>Сбор и обработка данных о продажах </a:t>
            </a:r>
          </a:p>
          <a:p>
            <a:pPr rtl="0"/>
            <a:r>
              <a:rPr lang="ru-RU" sz="2500" dirty="0"/>
              <a:t>Выявление наиболее популярных продуктов</a:t>
            </a:r>
          </a:p>
          <a:p>
            <a:pPr rtl="0"/>
            <a:r>
              <a:rPr lang="ru-RU" sz="2500" dirty="0"/>
              <a:t>Анализ уровня маржинальности бизнеса</a:t>
            </a:r>
            <a:endParaRPr lang="en-US" sz="2500" dirty="0"/>
          </a:p>
          <a:p>
            <a:pPr rtl="0"/>
            <a:r>
              <a:rPr lang="ru-RU" sz="2500" dirty="0"/>
              <a:t>Анализ «Среднего чека»</a:t>
            </a:r>
          </a:p>
          <a:p>
            <a:pPr rtl="0"/>
            <a:r>
              <a:rPr lang="ru-RU" sz="2500" dirty="0"/>
              <a:t>Построение модели прогнозирования продаж</a:t>
            </a:r>
          </a:p>
          <a:p>
            <a:pPr rtl="0"/>
            <a:r>
              <a:rPr lang="ru-RU" sz="2500" dirty="0"/>
              <a:t>Выявления ассоциативных связей между группами товаров</a:t>
            </a: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000" dirty="0"/>
              <a:t>Промежуточный вывод: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2500" dirty="0"/>
              <a:t>Компания производит широкий список товаров</a:t>
            </a:r>
          </a:p>
          <a:p>
            <a:pPr rtl="0"/>
            <a:r>
              <a:rPr lang="ru-RU" sz="2500" dirty="0"/>
              <a:t>Существует четко выраженная структура продаж, характерная для ресторанного бизнеса – продажи увеличиваются в вечернее время, а также ближе к концу недели</a:t>
            </a:r>
          </a:p>
          <a:p>
            <a:pPr rtl="0"/>
            <a:r>
              <a:rPr lang="ru-RU" sz="2500" dirty="0"/>
              <a:t>Бизнес подвержен риску «</a:t>
            </a:r>
            <a:r>
              <a:rPr lang="ru-RU" sz="2500" dirty="0" err="1"/>
              <a:t>Локдаунов</a:t>
            </a:r>
            <a:r>
              <a:rPr lang="ru-RU" sz="2500" dirty="0"/>
              <a:t>» в части </a:t>
            </a:r>
            <a:r>
              <a:rPr lang="ru-RU" sz="2500" dirty="0" err="1"/>
              <a:t>ресторонанного</a:t>
            </a:r>
            <a:r>
              <a:rPr lang="ru-RU" sz="2500" dirty="0"/>
              <a:t> подразделения</a:t>
            </a:r>
          </a:p>
          <a:p>
            <a:pPr rtl="0"/>
            <a:r>
              <a:rPr lang="ru-RU" sz="2500" dirty="0"/>
              <a:t>Маржа на проданные товары держится в диапазоне от 200% до 350%</a:t>
            </a:r>
          </a:p>
        </p:txBody>
      </p:sp>
    </p:spTree>
    <p:extLst>
      <p:ext uri="{BB962C8B-B14F-4D97-AF65-F5344CB8AC3E}">
        <p14:creationId xmlns:p14="http://schemas.microsoft.com/office/powerpoint/2010/main" val="232467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Анализ ассоциативных связей</a:t>
            </a: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ABFDFBD4-0475-4662-900A-80285E067226}"/>
              </a:ext>
            </a:extLst>
          </p:cNvPr>
          <p:cNvSpPr txBox="1">
            <a:spLocks/>
          </p:cNvSpPr>
          <p:nvPr/>
        </p:nvSpPr>
        <p:spPr>
          <a:xfrm>
            <a:off x="111824" y="2066190"/>
            <a:ext cx="4875530" cy="816429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Ресторан</a:t>
            </a: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57A4D53-6518-445A-A393-C2B376F9F0E6}"/>
              </a:ext>
            </a:extLst>
          </p:cNvPr>
          <p:cNvSpPr txBox="1">
            <a:spLocks/>
          </p:cNvSpPr>
          <p:nvPr/>
        </p:nvSpPr>
        <p:spPr>
          <a:xfrm>
            <a:off x="131246" y="4077072"/>
            <a:ext cx="4875530" cy="816429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Доставка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C76C92-7152-4BC4-B1B2-AD5C0EAF2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454" y="1504934"/>
            <a:ext cx="7791450" cy="1866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66EAE6-22B7-4E22-B940-8072E020C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80" y="3789040"/>
            <a:ext cx="71818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1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Анализ ассоциативных связей</a:t>
            </a: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ABFDFBD4-0475-4662-900A-80285E067226}"/>
              </a:ext>
            </a:extLst>
          </p:cNvPr>
          <p:cNvSpPr txBox="1">
            <a:spLocks/>
          </p:cNvSpPr>
          <p:nvPr/>
        </p:nvSpPr>
        <p:spPr>
          <a:xfrm>
            <a:off x="111824" y="2066190"/>
            <a:ext cx="4875530" cy="816429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Ресторан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56ADD7-F5DD-413C-852B-02BE8D012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5" y="2996952"/>
            <a:ext cx="1135798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Анализ ассоциативных связей</a:t>
            </a: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57A4D53-6518-445A-A393-C2B376F9F0E6}"/>
              </a:ext>
            </a:extLst>
          </p:cNvPr>
          <p:cNvSpPr txBox="1">
            <a:spLocks/>
          </p:cNvSpPr>
          <p:nvPr/>
        </p:nvSpPr>
        <p:spPr>
          <a:xfrm>
            <a:off x="117748" y="1700808"/>
            <a:ext cx="4875530" cy="816429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Доставка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EAE165-DC03-488B-912A-CC1D1D7D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8" y="2348880"/>
            <a:ext cx="118967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Модели машинного  обучения (</a:t>
            </a:r>
            <a:r>
              <a:rPr lang="en-US" sz="3500" dirty="0"/>
              <a:t>ML</a:t>
            </a:r>
            <a:r>
              <a:rPr lang="ru-RU" sz="3500" dirty="0"/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038FFA-5FDE-48F3-A36C-A6FAE6163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1416811"/>
            <a:ext cx="5040559" cy="20431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72115C-A6D8-4F3C-9350-51330D6F8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3573016"/>
            <a:ext cx="8496944" cy="31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6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Модели машинного  обучения (</a:t>
            </a:r>
            <a:r>
              <a:rPr lang="en-US" sz="3500" dirty="0"/>
              <a:t>ML</a:t>
            </a:r>
            <a:r>
              <a:rPr lang="ru-RU" sz="3500" dirty="0"/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A01C96-76B3-4437-9D4B-96EA6AEF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1327624"/>
            <a:ext cx="8753415" cy="53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Модели машинного  обучения (</a:t>
            </a:r>
            <a:r>
              <a:rPr lang="en-US" sz="3500" dirty="0"/>
              <a:t>ML</a:t>
            </a:r>
            <a:r>
              <a:rPr lang="ru-RU" sz="3500" dirty="0"/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824287-65C1-4205-9A8E-8E2BF202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2132856"/>
            <a:ext cx="8353425" cy="39243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674CC57-7F8E-4979-8085-3B492FFD02F4}"/>
              </a:ext>
            </a:extLst>
          </p:cNvPr>
          <p:cNvSpPr txBox="1">
            <a:spLocks/>
          </p:cNvSpPr>
          <p:nvPr/>
        </p:nvSpPr>
        <p:spPr>
          <a:xfrm>
            <a:off x="1337707" y="1303784"/>
            <a:ext cx="9751060" cy="75510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Делим данные для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95332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Модели машинного  обучения (</a:t>
            </a:r>
            <a:r>
              <a:rPr lang="en-US" sz="3500" dirty="0"/>
              <a:t>ML</a:t>
            </a:r>
            <a:r>
              <a:rPr lang="ru-RU" sz="3500" dirty="0"/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ACCDC3-9257-4FDF-A81D-EE6DB11A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2871429"/>
            <a:ext cx="10884957" cy="385536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871A792-1339-4184-9CC3-D331F2874266}"/>
              </a:ext>
            </a:extLst>
          </p:cNvPr>
          <p:cNvSpPr txBox="1">
            <a:spLocks/>
          </p:cNvSpPr>
          <p:nvPr/>
        </p:nvSpPr>
        <p:spPr>
          <a:xfrm>
            <a:off x="1337707" y="1303784"/>
            <a:ext cx="9751060" cy="75510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XGBoost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2E11D-02F7-4540-9870-0CB8928E5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441" y="1378113"/>
            <a:ext cx="5813941" cy="14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5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Модели машинного  обучения (</a:t>
            </a:r>
            <a:r>
              <a:rPr lang="en-US" sz="3500" dirty="0"/>
              <a:t>ML</a:t>
            </a:r>
            <a:r>
              <a:rPr lang="ru-RU" sz="3500" dirty="0"/>
              <a:t>)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871A792-1339-4184-9CC3-D331F2874266}"/>
              </a:ext>
            </a:extLst>
          </p:cNvPr>
          <p:cNvSpPr txBox="1">
            <a:spLocks/>
          </p:cNvSpPr>
          <p:nvPr/>
        </p:nvSpPr>
        <p:spPr>
          <a:xfrm>
            <a:off x="1337707" y="1303784"/>
            <a:ext cx="9751060" cy="75510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ARIMA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73E1C8-41B0-48E3-8E6E-9893E9B0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" y="1951856"/>
            <a:ext cx="6011037" cy="29542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3F7C31-4C2B-4D0F-8625-7E344BCA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356" y="1772816"/>
            <a:ext cx="62674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Модели машинного  обучения (</a:t>
            </a:r>
            <a:r>
              <a:rPr lang="en-US" sz="3500" dirty="0"/>
              <a:t>ML</a:t>
            </a:r>
            <a:r>
              <a:rPr lang="ru-RU" sz="3500" dirty="0"/>
              <a:t>)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871A792-1339-4184-9CC3-D331F2874266}"/>
              </a:ext>
            </a:extLst>
          </p:cNvPr>
          <p:cNvSpPr txBox="1">
            <a:spLocks/>
          </p:cNvSpPr>
          <p:nvPr/>
        </p:nvSpPr>
        <p:spPr>
          <a:xfrm>
            <a:off x="1337707" y="1303784"/>
            <a:ext cx="9751060" cy="75510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ARIMA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89542-8A10-4924-A9A3-56F707FF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2492896"/>
            <a:ext cx="6324600" cy="3467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DDCC3-53FE-4581-B9FA-5C9AA7FFF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556" y="3440633"/>
            <a:ext cx="37814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9197" y="332657"/>
            <a:ext cx="9141619" cy="792088"/>
          </a:xfrm>
        </p:spPr>
        <p:txBody>
          <a:bodyPr rtlCol="0">
            <a:normAutofit/>
          </a:bodyPr>
          <a:lstStyle/>
          <a:p>
            <a:pPr rtl="0"/>
            <a:r>
              <a:rPr lang="ru-RU" sz="4000" dirty="0"/>
              <a:t>Получение и обработка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8B80F7-9696-41C1-8ABA-8084D3DA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60" y="1052736"/>
            <a:ext cx="5495925" cy="2047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A4F624-2616-41BE-A029-BF1012AAD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820" y="3125714"/>
            <a:ext cx="97252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Модели машинного  обучения (</a:t>
            </a:r>
            <a:r>
              <a:rPr lang="en-US" sz="3500" dirty="0"/>
              <a:t>ML</a:t>
            </a:r>
            <a:r>
              <a:rPr lang="ru-RU" sz="3500" dirty="0"/>
              <a:t>)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871A792-1339-4184-9CC3-D331F2874266}"/>
              </a:ext>
            </a:extLst>
          </p:cNvPr>
          <p:cNvSpPr txBox="1">
            <a:spLocks/>
          </p:cNvSpPr>
          <p:nvPr/>
        </p:nvSpPr>
        <p:spPr>
          <a:xfrm>
            <a:off x="1337707" y="1303784"/>
            <a:ext cx="9751060" cy="75510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SARIMA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3787C5-B786-4D5E-BE9A-B5744A92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32" y="2116544"/>
            <a:ext cx="8164878" cy="44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751060" cy="755104"/>
          </a:xfrm>
        </p:spPr>
        <p:txBody>
          <a:bodyPr rtlCol="0">
            <a:noAutofit/>
          </a:bodyPr>
          <a:lstStyle/>
          <a:p>
            <a:pPr rtl="0"/>
            <a:r>
              <a:rPr lang="ru-RU" sz="3500" dirty="0"/>
              <a:t>Модели машинного  обучения (</a:t>
            </a:r>
            <a:r>
              <a:rPr lang="en-US" sz="3500" dirty="0"/>
              <a:t>ML</a:t>
            </a:r>
            <a:r>
              <a:rPr lang="ru-RU" sz="3500" dirty="0"/>
              <a:t>)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871A792-1339-4184-9CC3-D331F2874266}"/>
              </a:ext>
            </a:extLst>
          </p:cNvPr>
          <p:cNvSpPr txBox="1">
            <a:spLocks/>
          </p:cNvSpPr>
          <p:nvPr/>
        </p:nvSpPr>
        <p:spPr>
          <a:xfrm>
            <a:off x="1337707" y="1303784"/>
            <a:ext cx="9751060" cy="75510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SARIMA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EE1CFE-74DD-46B9-AE5E-506E7C58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916832"/>
            <a:ext cx="8589665" cy="476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512CA-7B71-4F7B-B323-7FC30A9210BF}"/>
              </a:ext>
            </a:extLst>
          </p:cNvPr>
          <p:cNvSpPr txBox="1">
            <a:spLocks/>
          </p:cNvSpPr>
          <p:nvPr/>
        </p:nvSpPr>
        <p:spPr>
          <a:xfrm>
            <a:off x="0" y="4737149"/>
            <a:ext cx="12071076" cy="9361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rPr>
              <a:t>СПАСИБО ЗА ВНИМАНИЕ!!!</a:t>
            </a:r>
          </a:p>
          <a:p>
            <a:pPr algn="ctr"/>
            <a:endParaRPr lang="ru-RU" sz="35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330E98-CD10-47EC-923B-077F9D86E0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052736"/>
            <a:ext cx="3028336" cy="293984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E1D735-2B35-498C-865B-9FAE3553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469" y="2167180"/>
            <a:ext cx="1981527" cy="7300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47E9EE-A6D5-4691-875D-9110FEF16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39" y="2167180"/>
            <a:ext cx="954930" cy="64411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435C89-49DC-4737-8430-A39CA642E13F}"/>
              </a:ext>
            </a:extLst>
          </p:cNvPr>
          <p:cNvSpPr/>
          <p:nvPr/>
        </p:nvSpPr>
        <p:spPr>
          <a:xfrm>
            <a:off x="6916171" y="2129252"/>
            <a:ext cx="35557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+380503131464</a:t>
            </a:r>
            <a:endParaRPr lang="ru-UA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3A33B3-8165-4E4D-8E13-4707DA672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991" y="3230770"/>
            <a:ext cx="838710" cy="64411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676BD2-4197-4F8B-9C6B-F4DCB8B1931F}"/>
              </a:ext>
            </a:extLst>
          </p:cNvPr>
          <p:cNvSpPr/>
          <p:nvPr/>
        </p:nvSpPr>
        <p:spPr>
          <a:xfrm>
            <a:off x="5295856" y="3129071"/>
            <a:ext cx="51760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vvu253350@gmail.com</a:t>
            </a:r>
            <a:endParaRPr lang="ru-UA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26AEDFE-3371-4768-82EC-E4F91AAEB70B}"/>
              </a:ext>
            </a:extLst>
          </p:cNvPr>
          <p:cNvSpPr/>
          <p:nvPr/>
        </p:nvSpPr>
        <p:spPr>
          <a:xfrm>
            <a:off x="3761268" y="1184747"/>
            <a:ext cx="42162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Владимир Волков</a:t>
            </a:r>
            <a:endParaRPr lang="ru-UA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62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Группировка по категориям 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120E9-F41E-4EEF-B2D4-412C58C87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179421"/>
            <a:ext cx="6062027" cy="45564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F5D29F-78F8-4070-BDBA-CF03BF851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7" y="2340428"/>
            <a:ext cx="5918010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Группировка по категориям 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B947EC-8F57-4D65-B2D8-1DE05E3AC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553" y="2685349"/>
            <a:ext cx="6018683" cy="390206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5F2B77-AD3A-4E31-97D8-881D78F2C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93" y="2636912"/>
            <a:ext cx="5767722" cy="40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Группировка по Времени</a:t>
            </a:r>
            <a:r>
              <a:rPr lang="en-US" dirty="0"/>
              <a:t> </a:t>
            </a:r>
            <a:r>
              <a:rPr lang="ru-RU" dirty="0"/>
              <a:t>с начала 2021 года 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4FEE29-5D94-497A-BC2F-87FF9C37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3" y="2276872"/>
            <a:ext cx="5899194" cy="402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D15D00-66BA-41B9-A704-3410BC3D4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02" y="2356889"/>
            <a:ext cx="6133029" cy="39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Группировка по дням недели 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3AECD4-D044-4F94-ABF0-184E2F53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2416629"/>
            <a:ext cx="6057900" cy="3467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E4F37F-52A5-41ED-B6C9-6939343A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123" y="2524520"/>
            <a:ext cx="6134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Группировка по месяцам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07957F-24F3-4340-9F16-61E3CC2F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32" y="2416629"/>
            <a:ext cx="6076950" cy="33909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237698-EBD2-450D-8B4E-33D22562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" y="2340429"/>
            <a:ext cx="59721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0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Группировка по месяцам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Ресторан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Доставка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9CBE15-5F06-4DBF-AAC3-B7BC5F06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9" y="2416629"/>
            <a:ext cx="6061493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CDDE3-AB70-4CFB-A87C-8021C9C02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80" y="2626179"/>
            <a:ext cx="62293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9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улинария 16: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2453_TF02787942.potx" id="{8D467BD3-9A1C-43EB-A337-58DB448D8D82}" vid="{B9300C87-B195-418E-ABBA-4C8BBCF16030}"/>
    </a:ext>
  </a:extLst>
</a:theme>
</file>

<file path=ppt/theme/theme2.xml><?xml version="1.0" encoding="utf-8"?>
<a:theme xmlns:a="http://schemas.openxmlformats.org/drawingml/2006/main" name="Тема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a4f35948-e619-41b3-aa29-22878b09cfd2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40262f94-9f35-4ac3-9a90-690165a166b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со свежей пищей (широкоэкранный формат)</Template>
  <TotalTime>544</TotalTime>
  <Words>303</Words>
  <Application>Microsoft Office PowerPoint</Application>
  <PresentationFormat>Произвольный</PresentationFormat>
  <Paragraphs>118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5" baseType="lpstr">
      <vt:lpstr>Arial</vt:lpstr>
      <vt:lpstr>Constantia</vt:lpstr>
      <vt:lpstr>Кулинария 16:9</vt:lpstr>
      <vt:lpstr>Анализ и моделирование продаж</vt:lpstr>
      <vt:lpstr>Цели и задачи проекта:</vt:lpstr>
      <vt:lpstr>Получение и обработка данных</vt:lpstr>
      <vt:lpstr>Группировка по категориям </vt:lpstr>
      <vt:lpstr>Группировка по категориям </vt:lpstr>
      <vt:lpstr>Группировка по Времени с начала 2021 года </vt:lpstr>
      <vt:lpstr>Группировка по дням недели </vt:lpstr>
      <vt:lpstr>Группировка по месяцам</vt:lpstr>
      <vt:lpstr>Группировка по месяцам</vt:lpstr>
      <vt:lpstr>Группировка по времени суток</vt:lpstr>
      <vt:lpstr>Группировка по Среднему чеку</vt:lpstr>
      <vt:lpstr>Группировка по Среднему чеку</vt:lpstr>
      <vt:lpstr>Распределение чеков по категориям</vt:lpstr>
      <vt:lpstr>Распределение чеков по категориям</vt:lpstr>
      <vt:lpstr>Распределение чеков по категориям</vt:lpstr>
      <vt:lpstr>Анализ маржинальности</vt:lpstr>
      <vt:lpstr>Анализ маржинальности</vt:lpstr>
      <vt:lpstr>Анализ маржинальности</vt:lpstr>
      <vt:lpstr>Анализ маржинальности</vt:lpstr>
      <vt:lpstr>Промежуточный вывод:</vt:lpstr>
      <vt:lpstr>Анализ ассоциативных связей</vt:lpstr>
      <vt:lpstr>Анализ ассоциативных связей</vt:lpstr>
      <vt:lpstr>Анализ ассоциативных связей</vt:lpstr>
      <vt:lpstr>Модели машинного  обучения (ML)</vt:lpstr>
      <vt:lpstr>Модели машинного  обучения (ML)</vt:lpstr>
      <vt:lpstr>Модели машинного  обучения (ML)</vt:lpstr>
      <vt:lpstr>Модели машинного  обучения (ML)</vt:lpstr>
      <vt:lpstr>Модели машинного  обучения (ML)</vt:lpstr>
      <vt:lpstr>Модели машинного  обучения (ML)</vt:lpstr>
      <vt:lpstr>Модели машинного  обучения (ML)</vt:lpstr>
      <vt:lpstr>Модели машинного  обучения (ML)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Volkov Vladimir</dc:creator>
  <cp:lastModifiedBy>Volkov Vladimir</cp:lastModifiedBy>
  <cp:revision>16</cp:revision>
  <dcterms:created xsi:type="dcterms:W3CDTF">2021-10-25T14:09:03Z</dcterms:created>
  <dcterms:modified xsi:type="dcterms:W3CDTF">2021-10-26T18:11:48Z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